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4"/>
    <p:sldMasterId id="2147483657" r:id="rId5"/>
    <p:sldMasterId id="2147483659" r:id="rId6"/>
  </p:sldMasterIdLst>
  <p:notesMasterIdLst>
    <p:notesMasterId r:id="rId16"/>
  </p:notesMasterIdLst>
  <p:sldIdLst>
    <p:sldId id="256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00" r:id="rId15"/>
  </p:sldIdLst>
  <p:sldSz cx="9144000" cy="5143500" type="screen16x9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F"/>
    <a:srgbClr val="4D4D4D"/>
    <a:srgbClr val="267485"/>
    <a:srgbClr val="EFFF9C"/>
    <a:srgbClr val="A33F1F"/>
    <a:srgbClr val="006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1542" autoAdjust="0"/>
  </p:normalViewPr>
  <p:slideViewPr>
    <p:cSldViewPr>
      <p:cViewPr varScale="1">
        <p:scale>
          <a:sx n="157" d="100"/>
          <a:sy n="157" d="100"/>
        </p:scale>
        <p:origin x="156" y="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31800" y="744538"/>
            <a:ext cx="52895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84230-34D9-4471-9399-5E5375172E0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3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70794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395413"/>
            <a:ext cx="7916862" cy="463846"/>
          </a:xfrm>
        </p:spPr>
        <p:txBody>
          <a:bodyPr lIns="90000" tIns="46800" rIns="90000" bIns="46800"/>
          <a:lstStyle>
            <a:lvl1pPr>
              <a:defRPr sz="24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dirty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62138"/>
            <a:ext cx="7916862" cy="340735"/>
          </a:xfrm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dirty="0"/>
              <a:t>Click to edit Master Author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0598D-4541-9A4C-85F8-3E121775304D}"/>
              </a:ext>
            </a:extLst>
          </p:cNvPr>
          <p:cNvSpPr txBox="1"/>
          <p:nvPr userDrawn="1"/>
        </p:nvSpPr>
        <p:spPr>
          <a:xfrm>
            <a:off x="7164288" y="4989612"/>
            <a:ext cx="1728192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500" kern="1200" dirty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</a:t>
            </a:r>
            <a:r>
              <a:rPr lang="en-AU" sz="500" kern="12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2020</a:t>
            </a:r>
            <a:endParaRPr lang="en-AU" sz="500" kern="1200" dirty="0">
              <a:solidFill>
                <a:schemeClr val="bg2">
                  <a:lumMod val="75000"/>
                </a:schemeClr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500" kern="1200" dirty="0">
              <a:solidFill>
                <a:schemeClr val="bg2">
                  <a:lumMod val="75000"/>
                </a:schemeClr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19589-046D-C94E-8D0A-AA12D48520C4}"/>
              </a:ext>
            </a:extLst>
          </p:cNvPr>
          <p:cNvSpPr txBox="1"/>
          <p:nvPr userDrawn="1"/>
        </p:nvSpPr>
        <p:spPr>
          <a:xfrm>
            <a:off x="2555776" y="4907364"/>
            <a:ext cx="93610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500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2019</a:t>
            </a:r>
          </a:p>
        </p:txBody>
      </p:sp>
    </p:spTree>
    <p:extLst>
      <p:ext uri="{BB962C8B-B14F-4D97-AF65-F5344CB8AC3E}">
        <p14:creationId xmlns:p14="http://schemas.microsoft.com/office/powerpoint/2010/main" val="328706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8" y="1862138"/>
            <a:ext cx="8229600" cy="1557349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58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07369"/>
            <a:ext cx="8229600" cy="176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2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3723878"/>
            <a:ext cx="82089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400" b="1">
                <a:solidFill>
                  <a:srgbClr val="4D4D4D"/>
                </a:solidFill>
              </a:defRPr>
            </a:lvl1pPr>
          </a:lstStyle>
          <a:p>
            <a:r>
              <a:rPr lang="en-AU" dirty="0"/>
              <a:t>Phone:</a:t>
            </a:r>
            <a:r>
              <a:rPr lang="en-AU" b="0" dirty="0"/>
              <a:t> +61 2 6249 9111</a:t>
            </a:r>
          </a:p>
          <a:p>
            <a:r>
              <a:rPr lang="en-AU" dirty="0"/>
              <a:t>Web:</a:t>
            </a:r>
            <a:r>
              <a:rPr lang="en-AU" b="0" dirty="0"/>
              <a:t> www.ga.gov.au</a:t>
            </a:r>
          </a:p>
          <a:p>
            <a:r>
              <a:rPr lang="en-AU" dirty="0"/>
              <a:t>Email:</a:t>
            </a:r>
            <a:r>
              <a:rPr lang="en-AU" b="0" dirty="0"/>
              <a:t> feedback@ga.gov.au</a:t>
            </a:r>
          </a:p>
          <a:p>
            <a:r>
              <a:rPr lang="en-AU" dirty="0"/>
              <a:t>Address:</a:t>
            </a:r>
            <a:r>
              <a:rPr lang="en-AU" b="0" dirty="0"/>
              <a:t> </a:t>
            </a:r>
            <a:r>
              <a:rPr lang="en-AU" b="0" dirty="0" err="1"/>
              <a:t>Cnr</a:t>
            </a:r>
            <a:r>
              <a:rPr lang="en-AU" b="0" dirty="0"/>
              <a:t> Jerrabomberra Avenue and Hindmarsh Drive, Symonston ACT 2609</a:t>
            </a:r>
          </a:p>
          <a:p>
            <a:r>
              <a:rPr lang="en-AU" dirty="0"/>
              <a:t>Postal Address:</a:t>
            </a:r>
            <a:r>
              <a:rPr lang="en-AU" b="0" dirty="0"/>
              <a:t> GPO Box 378, Canberra ACT 2601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18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18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944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17822"/>
            <a:ext cx="8229600" cy="39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4" y="4844654"/>
            <a:ext cx="4751387" cy="3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8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18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18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3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62138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Author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9550B-8F9A-A542-9251-40851F91E6A4}"/>
              </a:ext>
            </a:extLst>
          </p:cNvPr>
          <p:cNvSpPr txBox="1"/>
          <p:nvPr userDrawn="1"/>
        </p:nvSpPr>
        <p:spPr>
          <a:xfrm>
            <a:off x="7164288" y="4989612"/>
            <a:ext cx="1728192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500" kern="1200" dirty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</a:t>
            </a:r>
            <a:r>
              <a:rPr lang="en-AU" sz="500" kern="12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2020</a:t>
            </a:r>
            <a:endParaRPr lang="en-AU" sz="500" kern="1200" dirty="0">
              <a:solidFill>
                <a:schemeClr val="bg2">
                  <a:lumMod val="75000"/>
                </a:schemeClr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500" kern="1200" dirty="0">
              <a:solidFill>
                <a:schemeClr val="bg2">
                  <a:lumMod val="75000"/>
                </a:schemeClr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eonode.eo4sd-lab.net/maps/2223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US" dirty="0" smtClean="0"/>
              <a:t>ESA AI and Cloud Processing Wildfire Project</a:t>
            </a:r>
            <a:endParaRPr lang="en-US" dirty="0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08104" y="4083918"/>
            <a:ext cx="3524002" cy="833178"/>
          </a:xfrm>
        </p:spPr>
        <p:txBody>
          <a:bodyPr/>
          <a:lstStyle/>
          <a:p>
            <a:r>
              <a:rPr lang="en-US" sz="1200" dirty="0" smtClean="0"/>
              <a:t>Norman Mueller</a:t>
            </a:r>
          </a:p>
          <a:p>
            <a:r>
              <a:rPr lang="en-US" sz="1200" dirty="0" smtClean="0"/>
              <a:t>Director of Product Development</a:t>
            </a:r>
          </a:p>
          <a:p>
            <a:r>
              <a:rPr lang="en-US" sz="1200" dirty="0" smtClean="0"/>
              <a:t>Digital Earth Australia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23678"/>
            <a:ext cx="4860032" cy="22284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AI4EO (@Ai4Eo) |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33149"/>
            <a:ext cx="1000001" cy="10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192" y="311944"/>
            <a:ext cx="7674607" cy="461665"/>
          </a:xfrm>
        </p:spPr>
        <p:txBody>
          <a:bodyPr/>
          <a:lstStyle/>
          <a:p>
            <a:r>
              <a:rPr lang="en-AU" b="0" dirty="0" smtClean="0"/>
              <a:t>ESA AI4EO </a:t>
            </a:r>
            <a:r>
              <a:rPr lang="en-AU" b="0" dirty="0"/>
              <a:t>Wildfires: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8-month project started in December 2020 </a:t>
            </a:r>
            <a:endParaRPr lang="en-US" altLang="en-US" sz="1400" dirty="0">
              <a:solidFill>
                <a:srgbClr val="991F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objective is to </a:t>
            </a:r>
            <a:r>
              <a:rPr lang="en-US" altLang="en-US" sz="1400" i="1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demonstrate a burnt area mapping service that uses an AI-enabled algorithm to process EO data </a:t>
            </a:r>
            <a:r>
              <a:rPr lang="en-US" altLang="en-US" sz="1400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(specifically Copernicus Sentinel-2). </a:t>
            </a:r>
            <a:endParaRPr lang="en-US" altLang="en-US" sz="1400" dirty="0">
              <a:solidFill>
                <a:srgbClr val="991F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envisaged that this service may improve and complement existing approaches, by incorporating three aspects: 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AI-enabled algorithms have been demonstrated to have </a:t>
            </a:r>
            <a:r>
              <a:rPr lang="en-US" altLang="en-US" sz="1400" b="1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improvements </a:t>
            </a:r>
            <a:r>
              <a:rPr lang="en-US" altLang="en-US" sz="1400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traditional methods </a:t>
            </a:r>
            <a:endParaRPr lang="en-US" altLang="en-US" sz="1400" dirty="0">
              <a:solidFill>
                <a:srgbClr val="991F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the availability of satellite EO data is expected to help improve </a:t>
            </a:r>
            <a:r>
              <a:rPr lang="en-US" altLang="en-US" sz="1400" b="1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capabilities </a:t>
            </a:r>
            <a:endParaRPr lang="en-US" altLang="en-US" sz="1400" dirty="0">
              <a:solidFill>
                <a:srgbClr val="991F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Scalable cloud-computing </a:t>
            </a:r>
            <a:r>
              <a:rPr lang="en-US" altLang="en-US" sz="1400" b="1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technical barriers </a:t>
            </a:r>
            <a:r>
              <a:rPr lang="en-US" altLang="en-US" sz="1400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users finding and instigating processing services.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service will be demonstrated on the EO4SD Lab, an online portal that provides a range of tools and processing services along within extensive EO data archives. 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lvl="0" eaLnBrk="0" hangingPunct="0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400" b="1" dirty="0">
                <a:solidFill>
                  <a:srgbClr val="3635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is to create a demonstration service that helps meet the performance and operational needs of the fire monitoring community</a:t>
            </a:r>
            <a:endParaRPr lang="en-US" altLang="en-US" sz="1400" b="1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A Leading UK University | University of Leice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27" y="4391869"/>
            <a:ext cx="936104" cy="25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85" y="4333455"/>
            <a:ext cx="1031106" cy="3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bAqPJQNpt7PWKY3EyXUXrEGdZZCB-uxPO7NsvIlH_j1xAGI_JgqFIvwqWWOJXoNMGltFVwUwoc0PSDp4N3d-BqFksaap_8H73VqAdKVqceZTbbtHN-dcrrUt24921eq_czxlb1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74" y="4299942"/>
            <a:ext cx="501030" cy="4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IUTt_Cwl1W06UAQ1E_MTM9ER62xp9GWVGTnpOmGfCir5nZ4QLiEoXoMsY1JAQipHA2cBCMvMPQ6Bpb13JEiwooOFCSKZ7Nl3dr_wHEnvKXc7m1lufgFw22sYH97ROlx5hDAay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46" y="4317560"/>
            <a:ext cx="806252" cy="3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9477" y="433838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CGI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5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Consultation with Australian EM Community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We’ve consulted </a:t>
            </a:r>
            <a:r>
              <a:rPr lang="en-AU" dirty="0"/>
              <a:t>not just </a:t>
            </a:r>
            <a:r>
              <a:rPr lang="en-AU" dirty="0" smtClean="0"/>
              <a:t>emergency managers </a:t>
            </a:r>
            <a:r>
              <a:rPr lang="en-AU" dirty="0"/>
              <a:t>but also </a:t>
            </a:r>
            <a:r>
              <a:rPr lang="en-AU" dirty="0" smtClean="0"/>
              <a:t>the broader community interested </a:t>
            </a:r>
            <a:r>
              <a:rPr lang="en-AU" dirty="0"/>
              <a:t>in other applications like carbon </a:t>
            </a:r>
            <a:r>
              <a:rPr lang="en-AU" dirty="0" smtClean="0"/>
              <a:t>inventory. Responses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DISER (carbon inventory, climate change)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NSW RFS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WA DFES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Qld DES / JRSRP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NAFI / CDU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Vic DELWP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534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Feedback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Pre-fire: Providing information such as fuel hazard measures and time since last burn to assist fire prevention activities.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During-fire: Providing near real-time detection and location of active fire areas.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Post-fire: Providing mapping and assessment of burned areas.</a:t>
            </a:r>
            <a:endParaRPr lang="en-AU" dirty="0"/>
          </a:p>
          <a:p>
            <a:endParaRPr lang="en-AU" dirty="0"/>
          </a:p>
          <a:p>
            <a:r>
              <a:rPr lang="en-AU" dirty="0" smtClean="0"/>
              <a:t>Consistent requirements across jurisdictions: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High speed / low latency burn scars and severity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Accurate burn scars to enable combination into fire history going back to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235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Status so far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7822"/>
            <a:ext cx="3466728" cy="3942160"/>
          </a:xfrm>
        </p:spPr>
        <p:txBody>
          <a:bodyPr/>
          <a:lstStyle/>
          <a:p>
            <a:r>
              <a:rPr lang="en-AU" dirty="0" smtClean="0"/>
              <a:t>AI4EO is in demonstrator phase</a:t>
            </a:r>
          </a:p>
          <a:p>
            <a:r>
              <a:rPr lang="en-AU" dirty="0" smtClean="0"/>
              <a:t>Draft overview report </a:t>
            </a:r>
          </a:p>
          <a:p>
            <a:r>
              <a:rPr lang="en-AU" dirty="0" smtClean="0"/>
              <a:t>Demonstrator web portal: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://geonode.eo4sd-lab.net/maps/2223</a:t>
            </a:r>
            <a:endParaRPr lang="en-US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78967"/>
            <a:ext cx="5292080" cy="45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3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 activities in this space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Climate and Resilience Services Australia (</a:t>
            </a:r>
            <a:r>
              <a:rPr lang="en-AU" dirty="0" err="1" smtClean="0"/>
              <a:t>CaRSA</a:t>
            </a:r>
            <a:r>
              <a:rPr lang="en-A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GA / DEA has prioritised upgrading services to support EM and </a:t>
            </a:r>
            <a:r>
              <a:rPr lang="en-AU" dirty="0" err="1" smtClean="0"/>
              <a:t>CaRSA</a:t>
            </a:r>
            <a:endParaRPr lang="en-AU" dirty="0" smtClean="0"/>
          </a:p>
          <a:p>
            <a:pPr marL="733425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Near Real Time Sentinel-2 and Landsat-8 with corresponding flood and fire extents</a:t>
            </a:r>
          </a:p>
          <a:p>
            <a:pPr marL="1181100" lvl="2" indent="-285750">
              <a:buFont typeface="Arial" panose="020B0604020202020204" pitchFamily="34" charset="0"/>
              <a:buChar char="•"/>
            </a:pPr>
            <a:r>
              <a:rPr lang="en-AU" dirty="0" smtClean="0"/>
              <a:t>solidifying our processing pipelines to make these services genuinely 24/7 operational with associated web service delivery</a:t>
            </a:r>
          </a:p>
          <a:p>
            <a:pPr marL="733425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Recruited a Business Analyst to refine the AI4EO feedback into more definite requirements and scope next steps </a:t>
            </a:r>
          </a:p>
          <a:p>
            <a:pPr marL="1181100" lvl="2" indent="-285750">
              <a:buFont typeface="Arial" panose="020B0604020202020204" pitchFamily="34" charset="0"/>
              <a:buChar char="•"/>
            </a:pPr>
            <a:r>
              <a:rPr lang="en-AU" dirty="0" smtClean="0"/>
              <a:t>will be reaching back out to the jurisdictions for further feedback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20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NRT Outputs with Hotspots Overlayed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1672"/>
            <a:ext cx="8229600" cy="37735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263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NRT Flood Outputs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85" y="773609"/>
            <a:ext cx="4658944" cy="39417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18265"/>
              </p:ext>
            </p:extLst>
          </p:nvPr>
        </p:nvGraphicFramePr>
        <p:xfrm>
          <a:off x="0" y="773609"/>
          <a:ext cx="30226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" r:id="rId4" imgW="7656840" imgH="10310760" progId="Photoshop.Image.18">
                  <p:embed/>
                </p:oleObj>
              </mc:Choice>
              <mc:Fallback>
                <p:oleObj name="Image" r:id="rId4" imgW="7656840" imgH="103107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73609"/>
                        <a:ext cx="30226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46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92" y="1197923"/>
            <a:ext cx="6133108" cy="39627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 White Widescreen 16x9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65D8DEB-6411-4315-9145-53DA86B28F47}" vid="{01502FCD-3B76-451B-93A0-2C033B331B65}"/>
    </a:ext>
  </a:ext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65D8DEB-6411-4315-9145-53DA86B28F47}" vid="{E69A8215-C861-4EB0-8645-7C38589F813B}"/>
    </a:ext>
  </a:ext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65D8DEB-6411-4315-9145-53DA86B28F47}" vid="{9CE3D33B-A03B-425E-B5D2-A81D824C7D1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09006E0177E43A3C0C35FE245EDBD" ma:contentTypeVersion="13" ma:contentTypeDescription="Create a new document." ma:contentTypeScope="" ma:versionID="5cc5f3d69cb94dbe02ef03004e357355">
  <xsd:schema xmlns:xsd="http://www.w3.org/2001/XMLSchema" xmlns:xs="http://www.w3.org/2001/XMLSchema" xmlns:p="http://schemas.microsoft.com/office/2006/metadata/properties" xmlns:ns3="2b4c22f8-3f45-48cb-b9fb-b97506de2a0e" xmlns:ns4="e36d15a6-a329-4477-8c61-02d3967167d0" targetNamespace="http://schemas.microsoft.com/office/2006/metadata/properties" ma:root="true" ma:fieldsID="28824be401805c61f2f6d180477b9ef3" ns3:_="" ns4:_="">
    <xsd:import namespace="2b4c22f8-3f45-48cb-b9fb-b97506de2a0e"/>
    <xsd:import namespace="e36d15a6-a329-4477-8c61-02d3967167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c22f8-3f45-48cb-b9fb-b97506de2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d15a6-a329-4477-8c61-02d3967167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2B3477-3B8A-41E2-8C60-1FEFBE93F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4c22f8-3f45-48cb-b9fb-b97506de2a0e"/>
    <ds:schemaRef ds:uri="e36d15a6-a329-4477-8c61-02d3967167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957A2-BDDA-4E0A-8AB2-FE87A5031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D9D452-AB80-47CA-8405-33BDDC66DF6E}">
  <ds:schemaRefs>
    <ds:schemaRef ds:uri="http://schemas.microsoft.com/office/2006/metadata/properties"/>
    <ds:schemaRef ds:uri="http://schemas.microsoft.com/office/infopath/2007/PartnerControls"/>
    <ds:schemaRef ds:uri="e36d15a6-a329-4477-8c61-02d3967167d0"/>
    <ds:schemaRef ds:uri="http://purl.org/dc/terms/"/>
    <ds:schemaRef ds:uri="2b4c22f8-3f45-48cb-b9fb-b97506de2a0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GA White widescreen 16x9</Template>
  <TotalTime>93</TotalTime>
  <Words>398</Words>
  <Application>Microsoft Office PowerPoint</Application>
  <PresentationFormat>On-screen Show (16:9)</PresentationFormat>
  <Paragraphs>45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GA White Widescreen 16x9</vt:lpstr>
      <vt:lpstr>GA Blue Pages</vt:lpstr>
      <vt:lpstr>GA Internal Title Slide</vt:lpstr>
      <vt:lpstr>Adobe Photoshop Image</vt:lpstr>
      <vt:lpstr>ESA AI and Cloud Processing Wildfire Project</vt:lpstr>
      <vt:lpstr>ESA AI4EO Wildfires: Summary</vt:lpstr>
      <vt:lpstr>Consultation with Australian EM Community</vt:lpstr>
      <vt:lpstr>Overview of Feedback</vt:lpstr>
      <vt:lpstr>Status so far</vt:lpstr>
      <vt:lpstr>GA activities in this space</vt:lpstr>
      <vt:lpstr>NRT Outputs with Hotspots Overlayed</vt:lpstr>
      <vt:lpstr>NRT Flood Outputs</vt:lpstr>
      <vt:lpstr>Questions?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AI and Cloud Processing Wildfire Project</dc:title>
  <dc:creator>Norman Mueller</dc:creator>
  <cp:lastModifiedBy>Norman Mueller</cp:lastModifiedBy>
  <cp:revision>11</cp:revision>
  <dcterms:created xsi:type="dcterms:W3CDTF">2021-03-30T23:51:59Z</dcterms:created>
  <dcterms:modified xsi:type="dcterms:W3CDTF">2021-03-31T01:25:42Z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0x0101007E709006E0177E43A3C0C35FE245EDBD</vt:lpwstr>
  </property>
</Properties>
</file>