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26C56540" ContentType="image/png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5" r:id="rId4"/>
    <p:sldMasterId id="2147483657" r:id="rId5"/>
    <p:sldMasterId id="2147483659" r:id="rId6"/>
  </p:sldMasterIdLst>
  <p:notesMasterIdLst>
    <p:notesMasterId r:id="rId13"/>
  </p:notesMasterIdLst>
  <p:handoutMasterIdLst>
    <p:handoutMasterId r:id="rId14"/>
  </p:handoutMasterIdLst>
  <p:sldIdLst>
    <p:sldId id="488" r:id="rId7"/>
    <p:sldId id="489" r:id="rId8"/>
    <p:sldId id="490" r:id="rId9"/>
    <p:sldId id="491" r:id="rId10"/>
    <p:sldId id="492" r:id="rId11"/>
    <p:sldId id="493" r:id="rId12"/>
  </p:sldIdLst>
  <p:sldSz cx="9144000" cy="6858000" type="screen4x3"/>
  <p:notesSz cx="6797675" cy="9926638"/>
  <p:defaultTextStyle>
    <a:defPPr>
      <a:defRPr lang="en-A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267485"/>
    <a:srgbClr val="4D4D4F"/>
    <a:srgbClr val="4D4D4D"/>
    <a:srgbClr val="FFFFCC"/>
    <a:srgbClr val="45E739"/>
    <a:srgbClr val="A33F1F"/>
    <a:srgbClr val="0069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879" autoAdjust="0"/>
    <p:restoredTop sz="96395" autoAdjust="0"/>
  </p:normalViewPr>
  <p:slideViewPr>
    <p:cSldViewPr>
      <p:cViewPr varScale="1">
        <p:scale>
          <a:sx n="116" d="100"/>
          <a:sy n="116" d="100"/>
        </p:scale>
        <p:origin x="642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2.xml"/><Relationship Id="rId15" Type="http://schemas.openxmlformats.org/officeDocument/2006/relationships/presProps" Target="presProps.xml"/><Relationship Id="rId10" Type="http://schemas.openxmlformats.org/officeDocument/2006/relationships/slide" Target="slides/slide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3E3B2B-B848-46E9-9C60-5AAAEEFC0796}" type="datetimeFigureOut">
              <a:rPr lang="en-AU" smtClean="0"/>
              <a:t>29/03/2021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BB79C2-D4F8-44B4-B974-50088B45BFA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365885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AU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endParaRPr lang="en-AU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28600" y="744538"/>
            <a:ext cx="3968750" cy="29765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401638" y="4025900"/>
            <a:ext cx="5994400" cy="515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AU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5CA48CDD-808B-4F16-9C5C-FA0EB0B1C8AF}" type="slidenum">
              <a:rPr lang="en-AU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4164044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PCGIM - NEXIS - 7th May 2013</a:t>
            </a:r>
            <a:endParaRPr lang="en-AU" b="0"/>
          </a:p>
        </p:txBody>
      </p:sp>
    </p:spTree>
    <p:extLst>
      <p:ext uri="{BB962C8B-B14F-4D97-AF65-F5344CB8AC3E}">
        <p14:creationId xmlns:p14="http://schemas.microsoft.com/office/powerpoint/2010/main" val="35159889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6563" y="1860550"/>
            <a:ext cx="2057400" cy="26225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11188" y="1860550"/>
            <a:ext cx="6022975" cy="26225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PCGIM - NEXIS - 7th May 2013</a:t>
            </a:r>
            <a:endParaRPr lang="en-AU" b="0"/>
          </a:p>
        </p:txBody>
      </p:sp>
    </p:spTree>
    <p:extLst>
      <p:ext uri="{BB962C8B-B14F-4D97-AF65-F5344CB8AC3E}">
        <p14:creationId xmlns:p14="http://schemas.microsoft.com/office/powerpoint/2010/main" val="2854172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4363" y="1860550"/>
            <a:ext cx="7916862" cy="549275"/>
          </a:xfrm>
        </p:spPr>
        <p:txBody>
          <a:bodyPr lIns="90000" tIns="46800" rIns="90000" bIns="46800"/>
          <a:lstStyle>
            <a:lvl1pPr>
              <a:defRPr sz="3000">
                <a:solidFill>
                  <a:srgbClr val="4D4D4D"/>
                </a:solidFill>
              </a:defRPr>
            </a:lvl1pPr>
          </a:lstStyle>
          <a:p>
            <a:pPr lvl="0"/>
            <a:r>
              <a:rPr lang="en-AU" noProof="0" smtClean="0"/>
              <a:t>Click to edit Master Title style</a:t>
            </a:r>
          </a:p>
        </p:txBody>
      </p:sp>
      <p:sp>
        <p:nvSpPr>
          <p:cNvPr id="386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11188" y="2482850"/>
            <a:ext cx="7916862" cy="396875"/>
          </a:xfrm>
        </p:spPr>
        <p:txBody>
          <a:bodyPr lIns="90000" tIns="46800" rIns="90000" bIns="46800">
            <a:spAutoFit/>
          </a:bodyPr>
          <a:lstStyle>
            <a:lvl1pPr>
              <a:defRPr sz="2000"/>
            </a:lvl1pPr>
          </a:lstStyle>
          <a:p>
            <a:pPr lvl="0"/>
            <a:r>
              <a:rPr lang="en-AU" noProof="0" smtClean="0"/>
              <a:t>Click to edit Master Author style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PCGIM - NEXIS - 7th May 2013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1420258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PCGIM - NEXIS - 7th May 2013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830150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81075"/>
            <a:ext cx="4038600" cy="5256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81075"/>
            <a:ext cx="4038600" cy="5256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PCGIM - NEXIS - 7th May 2013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692624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PCGIM - NEXIS - 7th May 2013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944927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PCGIM - NEXIS - 7th May 2013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913753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PCGIM - NEXIS - 7th May 2013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570512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PCGIM - NEXIS - 7th May 2013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190716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PCGIM - NEXIS - 7th May 2013</a:t>
            </a:r>
            <a:endParaRPr lang="en-AU" b="0"/>
          </a:p>
        </p:txBody>
      </p:sp>
    </p:spTree>
    <p:extLst>
      <p:ext uri="{BB962C8B-B14F-4D97-AF65-F5344CB8AC3E}">
        <p14:creationId xmlns:p14="http://schemas.microsoft.com/office/powerpoint/2010/main" val="234527161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PCGIM - NEXIS - 7th May 2013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401211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PCGIM - NEXIS - 7th May 2013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290182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15925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15925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PCGIM - NEXIS - 7th May 2013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975386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54000"/>
            <a:ext cx="7772400" cy="1143000"/>
          </a:xfr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762000" y="1625600"/>
            <a:ext cx="3810000" cy="4610100"/>
          </a:xfrm>
        </p:spPr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724400" y="1625600"/>
            <a:ext cx="3810000" cy="2228850"/>
          </a:xfrm>
        </p:spPr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724400" y="4006850"/>
            <a:ext cx="3810000" cy="2228850"/>
          </a:xfrm>
        </p:spPr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76875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762000" y="254000"/>
            <a:ext cx="7772400" cy="1143000"/>
          </a:xfr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62000" y="1625600"/>
            <a:ext cx="3810000" cy="2228850"/>
          </a:xfrm>
        </p:spPr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724400" y="1625600"/>
            <a:ext cx="3810000" cy="2228850"/>
          </a:xfrm>
        </p:spPr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762000" y="4006850"/>
            <a:ext cx="3810000" cy="2228850"/>
          </a:xfrm>
        </p:spPr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24400" y="4006850"/>
            <a:ext cx="3810000" cy="2228850"/>
          </a:xfrm>
        </p:spPr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47731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54000"/>
            <a:ext cx="7772400" cy="1143000"/>
          </a:xfr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762000" y="1625600"/>
            <a:ext cx="7772400" cy="4610100"/>
          </a:xfrm>
        </p:spPr>
        <p:txBody>
          <a:bodyPr/>
          <a:lstStyle/>
          <a:p>
            <a:pPr lvl="0"/>
            <a:endParaRPr lang="en-US" noProof="0" smtClean="0"/>
          </a:p>
        </p:txBody>
      </p:sp>
    </p:spTree>
    <p:extLst>
      <p:ext uri="{BB962C8B-B14F-4D97-AF65-F5344CB8AC3E}">
        <p14:creationId xmlns:p14="http://schemas.microsoft.com/office/powerpoint/2010/main" val="337875171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540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1625600"/>
            <a:ext cx="3810000" cy="46101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724400" y="1625600"/>
            <a:ext cx="3810000" cy="22288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724400" y="4006850"/>
            <a:ext cx="3810000" cy="22288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59780090"/>
      </p:ext>
    </p:extLst>
  </p:cSld>
  <p:clrMapOvr>
    <a:masterClrMapping/>
  </p:clrMapOvr>
  <p:transition spd="med" advTm="900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735438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535501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PCGIM - NEXIS - 7th May 2013</a:t>
            </a:r>
            <a:endParaRPr lang="en-AU" b="0"/>
          </a:p>
        </p:txBody>
      </p:sp>
    </p:spTree>
    <p:extLst>
      <p:ext uri="{BB962C8B-B14F-4D97-AF65-F5344CB8AC3E}">
        <p14:creationId xmlns:p14="http://schemas.microsoft.com/office/powerpoint/2010/main" val="119122303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1188" y="2482850"/>
            <a:ext cx="4038600" cy="396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2188" y="2482850"/>
            <a:ext cx="4038600" cy="396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5648339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682804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1917790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3012627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8917767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4396638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65079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6563" y="1860550"/>
            <a:ext cx="2057400" cy="10191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11188" y="1860550"/>
            <a:ext cx="6022975" cy="10191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218013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1188" y="2409825"/>
            <a:ext cx="4038600" cy="2073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2188" y="2409825"/>
            <a:ext cx="4038600" cy="2073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PCGIM - NEXIS - 7th May 2013</a:t>
            </a:r>
            <a:endParaRPr lang="en-AU" b="0"/>
          </a:p>
        </p:txBody>
      </p:sp>
    </p:spTree>
    <p:extLst>
      <p:ext uri="{BB962C8B-B14F-4D97-AF65-F5344CB8AC3E}">
        <p14:creationId xmlns:p14="http://schemas.microsoft.com/office/powerpoint/2010/main" val="1804255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PCGIM - NEXIS - 7th May 2013</a:t>
            </a:r>
            <a:endParaRPr lang="en-AU" b="0"/>
          </a:p>
        </p:txBody>
      </p:sp>
    </p:spTree>
    <p:extLst>
      <p:ext uri="{BB962C8B-B14F-4D97-AF65-F5344CB8AC3E}">
        <p14:creationId xmlns:p14="http://schemas.microsoft.com/office/powerpoint/2010/main" val="12719844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PCGIM - NEXIS - 7th May 2013</a:t>
            </a:r>
            <a:endParaRPr lang="en-AU" b="0"/>
          </a:p>
        </p:txBody>
      </p:sp>
    </p:spTree>
    <p:extLst>
      <p:ext uri="{BB962C8B-B14F-4D97-AF65-F5344CB8AC3E}">
        <p14:creationId xmlns:p14="http://schemas.microsoft.com/office/powerpoint/2010/main" val="9575028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PCGIM - NEXIS - 7th May 2013</a:t>
            </a:r>
            <a:endParaRPr lang="en-AU" b="0"/>
          </a:p>
        </p:txBody>
      </p:sp>
    </p:spTree>
    <p:extLst>
      <p:ext uri="{BB962C8B-B14F-4D97-AF65-F5344CB8AC3E}">
        <p14:creationId xmlns:p14="http://schemas.microsoft.com/office/powerpoint/2010/main" val="19518212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PCGIM - NEXIS - 7th May 2013</a:t>
            </a:r>
            <a:endParaRPr lang="en-AU" b="0"/>
          </a:p>
        </p:txBody>
      </p:sp>
    </p:spTree>
    <p:extLst>
      <p:ext uri="{BB962C8B-B14F-4D97-AF65-F5344CB8AC3E}">
        <p14:creationId xmlns:p14="http://schemas.microsoft.com/office/powerpoint/2010/main" val="27769611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PCGIM - NEXIS - 7th May 2013</a:t>
            </a:r>
            <a:endParaRPr lang="en-AU" b="0"/>
          </a:p>
        </p:txBody>
      </p:sp>
    </p:spTree>
    <p:extLst>
      <p:ext uri="{BB962C8B-B14F-4D97-AF65-F5344CB8AC3E}">
        <p14:creationId xmlns:p14="http://schemas.microsoft.com/office/powerpoint/2010/main" val="33342822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image" Target="../media/image2.jpg"/><Relationship Id="rId2" Type="http://schemas.openxmlformats.org/officeDocument/2006/relationships/slideLayout" Target="../slideLayouts/slideLayout13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image" Target="../media/image3.jpg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7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1188" y="2409825"/>
            <a:ext cx="8229600" cy="2073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smtClean="0"/>
          </a:p>
        </p:txBody>
      </p:sp>
      <p:sp>
        <p:nvSpPr>
          <p:cNvPr id="63499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614363" y="1860550"/>
            <a:ext cx="82296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  <a:endParaRPr lang="en-AU" smtClean="0"/>
          </a:p>
        </p:txBody>
      </p:sp>
      <p:sp>
        <p:nvSpPr>
          <p:cNvPr id="63500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11188" y="5084763"/>
            <a:ext cx="8208962" cy="164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eaLnBrk="1" hangingPunct="1">
              <a:lnSpc>
                <a:spcPct val="80000"/>
              </a:lnSpc>
              <a:spcBef>
                <a:spcPct val="50000"/>
              </a:spcBef>
              <a:defRPr sz="1700" b="1">
                <a:solidFill>
                  <a:srgbClr val="4D4D4D"/>
                </a:solidFill>
              </a:defRPr>
            </a:lvl1pPr>
          </a:lstStyle>
          <a:p>
            <a:r>
              <a:rPr lang="en-US" smtClean="0"/>
              <a:t>PCGIM - NEXIS - 7th May 2013</a:t>
            </a:r>
            <a:endParaRPr lang="en-AU" b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06983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06983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06983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06983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06983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06983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06983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06983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06983"/>
          </a:solidFill>
          <a:latin typeface="Arial" charset="0"/>
        </a:defRPr>
      </a:lvl9pPr>
    </p:titleStyle>
    <p:bodyStyle>
      <a:lvl1pPr algn="l" rtl="0" eaLnBrk="1" fontAlgn="base" hangingPunct="1">
        <a:spcBef>
          <a:spcPct val="50000"/>
        </a:spcBef>
        <a:spcAft>
          <a:spcPct val="0"/>
        </a:spcAft>
        <a:defRPr sz="2200">
          <a:solidFill>
            <a:srgbClr val="4D4D4D"/>
          </a:solidFill>
          <a:latin typeface="+mn-lt"/>
          <a:ea typeface="+mn-ea"/>
          <a:cs typeface="+mn-cs"/>
        </a:defRPr>
      </a:lvl1pPr>
      <a:lvl2pPr marL="447675" indent="-268288" algn="l" rtl="0" eaLnBrk="1" fontAlgn="base" hangingPunct="1">
        <a:spcBef>
          <a:spcPct val="50000"/>
        </a:spcBef>
        <a:spcAft>
          <a:spcPct val="0"/>
        </a:spcAft>
        <a:buChar char="•"/>
        <a:defRPr sz="2200">
          <a:solidFill>
            <a:srgbClr val="4D4D4D"/>
          </a:solidFill>
          <a:latin typeface="+mn-lt"/>
        </a:defRPr>
      </a:lvl2pPr>
      <a:lvl3pPr marL="895350" indent="-265113" algn="l" rtl="0" eaLnBrk="1" fontAlgn="base" hangingPunct="1">
        <a:spcBef>
          <a:spcPct val="25000"/>
        </a:spcBef>
        <a:spcAft>
          <a:spcPct val="0"/>
        </a:spcAft>
        <a:buFont typeface="Arial" charset="0"/>
        <a:buChar char="–"/>
        <a:defRPr sz="2000">
          <a:solidFill>
            <a:srgbClr val="4D4D4D"/>
          </a:solidFill>
          <a:latin typeface="+mn-lt"/>
        </a:defRPr>
      </a:lvl3pPr>
      <a:lvl4pPr marL="1344613" indent="-268288" algn="l" rtl="0" eaLnBrk="1" fontAlgn="base" hangingPunct="1">
        <a:spcBef>
          <a:spcPct val="25000"/>
        </a:spcBef>
        <a:spcAft>
          <a:spcPct val="0"/>
        </a:spcAft>
        <a:buChar char="•"/>
        <a:defRPr sz="2000">
          <a:solidFill>
            <a:srgbClr val="4D4D4D"/>
          </a:solidFill>
          <a:latin typeface="+mn-lt"/>
        </a:defRPr>
      </a:lvl4pPr>
      <a:lvl5pPr marL="1792288" indent="-268288" algn="l" rtl="0" eaLnBrk="1" fontAlgn="base" hangingPunct="1">
        <a:spcBef>
          <a:spcPct val="25000"/>
        </a:spcBef>
        <a:spcAft>
          <a:spcPct val="0"/>
        </a:spcAft>
        <a:buFont typeface="Arial" charset="0"/>
        <a:buChar char="–"/>
        <a:defRPr sz="2000">
          <a:solidFill>
            <a:srgbClr val="4D4D4D"/>
          </a:solidFill>
          <a:latin typeface="+mn-lt"/>
        </a:defRPr>
      </a:lvl5pPr>
      <a:lvl6pPr marL="2249488" indent="-268288" algn="l" rtl="0" eaLnBrk="1" fontAlgn="base" hangingPunct="1">
        <a:spcBef>
          <a:spcPct val="25000"/>
        </a:spcBef>
        <a:spcAft>
          <a:spcPct val="0"/>
        </a:spcAft>
        <a:buFont typeface="Arial" charset="0"/>
        <a:buChar char="–"/>
        <a:defRPr sz="2000">
          <a:solidFill>
            <a:srgbClr val="4D4D4D"/>
          </a:solidFill>
          <a:latin typeface="+mn-lt"/>
        </a:defRPr>
      </a:lvl6pPr>
      <a:lvl7pPr marL="2706688" indent="-268288" algn="l" rtl="0" eaLnBrk="1" fontAlgn="base" hangingPunct="1">
        <a:spcBef>
          <a:spcPct val="25000"/>
        </a:spcBef>
        <a:spcAft>
          <a:spcPct val="0"/>
        </a:spcAft>
        <a:buFont typeface="Arial" charset="0"/>
        <a:buChar char="–"/>
        <a:defRPr sz="2000">
          <a:solidFill>
            <a:srgbClr val="4D4D4D"/>
          </a:solidFill>
          <a:latin typeface="+mn-lt"/>
        </a:defRPr>
      </a:lvl7pPr>
      <a:lvl8pPr marL="3163888" indent="-268288" algn="l" rtl="0" eaLnBrk="1" fontAlgn="base" hangingPunct="1">
        <a:spcBef>
          <a:spcPct val="25000"/>
        </a:spcBef>
        <a:spcAft>
          <a:spcPct val="0"/>
        </a:spcAft>
        <a:buFont typeface="Arial" charset="0"/>
        <a:buChar char="–"/>
        <a:defRPr sz="2000">
          <a:solidFill>
            <a:srgbClr val="4D4D4D"/>
          </a:solidFill>
          <a:latin typeface="+mn-lt"/>
        </a:defRPr>
      </a:lvl8pPr>
      <a:lvl9pPr marL="3621088" indent="-268288" algn="l" rtl="0" eaLnBrk="1" fontAlgn="base" hangingPunct="1">
        <a:spcBef>
          <a:spcPct val="25000"/>
        </a:spcBef>
        <a:spcAft>
          <a:spcPct val="0"/>
        </a:spcAft>
        <a:buFont typeface="Arial" charset="0"/>
        <a:buChar char="–"/>
        <a:defRPr sz="2000">
          <a:solidFill>
            <a:srgbClr val="4D4D4D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15925"/>
            <a:ext cx="82296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AU" smtClean="0"/>
              <a:t>Click to edit Master Title style</a:t>
            </a:r>
          </a:p>
        </p:txBody>
      </p:sp>
      <p:sp>
        <p:nvSpPr>
          <p:cNvPr id="385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981075"/>
            <a:ext cx="8229600" cy="5256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</a:p>
        </p:txBody>
      </p:sp>
      <p:sp>
        <p:nvSpPr>
          <p:cNvPr id="385028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84663" y="6459538"/>
            <a:ext cx="4751387" cy="414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50000"/>
              </a:spcBef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PCGIM - NEXIS - 7th May 2013</a:t>
            </a:r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91" r:id="rId12"/>
    <p:sldLayoutId id="2147483692" r:id="rId13"/>
    <p:sldLayoutId id="2147483694" r:id="rId14"/>
    <p:sldLayoutId id="2147483695" r:id="rId15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fontAlgn="base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</a:defRPr>
      </a:lvl9pPr>
    </p:titleStyle>
    <p:bodyStyle>
      <a:lvl1pPr algn="l" rtl="0" fontAlgn="base">
        <a:spcBef>
          <a:spcPct val="50000"/>
        </a:spcBef>
        <a:spcAft>
          <a:spcPct val="0"/>
        </a:spcAft>
        <a:defRPr sz="2200">
          <a:solidFill>
            <a:srgbClr val="4D4D4D"/>
          </a:solidFill>
          <a:latin typeface="+mn-lt"/>
          <a:ea typeface="+mn-ea"/>
          <a:cs typeface="+mn-cs"/>
        </a:defRPr>
      </a:lvl1pPr>
      <a:lvl2pPr marL="447675" indent="-268288" algn="l" rtl="0" fontAlgn="base">
        <a:spcBef>
          <a:spcPct val="50000"/>
        </a:spcBef>
        <a:spcAft>
          <a:spcPct val="0"/>
        </a:spcAft>
        <a:buChar char="•"/>
        <a:defRPr sz="2200">
          <a:solidFill>
            <a:srgbClr val="4D4D4D"/>
          </a:solidFill>
          <a:latin typeface="+mn-lt"/>
        </a:defRPr>
      </a:lvl2pPr>
      <a:lvl3pPr marL="895350" indent="-268288" algn="l" rtl="0" fontAlgn="base">
        <a:spcBef>
          <a:spcPct val="25000"/>
        </a:spcBef>
        <a:spcAft>
          <a:spcPct val="0"/>
        </a:spcAft>
        <a:buFont typeface="Arial" charset="0"/>
        <a:buChar char="–"/>
        <a:defRPr sz="2000">
          <a:solidFill>
            <a:srgbClr val="4D4D4D"/>
          </a:solidFill>
          <a:latin typeface="+mn-lt"/>
        </a:defRPr>
      </a:lvl3pPr>
      <a:lvl4pPr marL="1350963" indent="-271463" algn="l" rtl="0" fontAlgn="base">
        <a:spcBef>
          <a:spcPct val="25000"/>
        </a:spcBef>
        <a:spcAft>
          <a:spcPct val="0"/>
        </a:spcAft>
        <a:buChar char="•"/>
        <a:defRPr sz="2000">
          <a:solidFill>
            <a:srgbClr val="4D4D4D"/>
          </a:solidFill>
          <a:latin typeface="+mn-lt"/>
        </a:defRPr>
      </a:lvl4pPr>
      <a:lvl5pPr marL="1792288" indent="-261938" algn="l" rtl="0" fontAlgn="base">
        <a:spcBef>
          <a:spcPct val="25000"/>
        </a:spcBef>
        <a:spcAft>
          <a:spcPct val="0"/>
        </a:spcAft>
        <a:buFont typeface="Arial" charset="0"/>
        <a:buChar char="–"/>
        <a:defRPr sz="2000">
          <a:solidFill>
            <a:srgbClr val="4D4D4D"/>
          </a:solidFill>
          <a:latin typeface="+mn-lt"/>
        </a:defRPr>
      </a:lvl5pPr>
      <a:lvl6pPr marL="2249488" indent="-261938" algn="l" rtl="0" fontAlgn="base">
        <a:spcBef>
          <a:spcPct val="25000"/>
        </a:spcBef>
        <a:spcAft>
          <a:spcPct val="0"/>
        </a:spcAft>
        <a:buFont typeface="Arial" charset="0"/>
        <a:buChar char="–"/>
        <a:defRPr sz="2000">
          <a:solidFill>
            <a:srgbClr val="4D4D4D"/>
          </a:solidFill>
          <a:latin typeface="+mn-lt"/>
        </a:defRPr>
      </a:lvl6pPr>
      <a:lvl7pPr marL="2706688" indent="-261938" algn="l" rtl="0" fontAlgn="base">
        <a:spcBef>
          <a:spcPct val="25000"/>
        </a:spcBef>
        <a:spcAft>
          <a:spcPct val="0"/>
        </a:spcAft>
        <a:buFont typeface="Arial" charset="0"/>
        <a:buChar char="–"/>
        <a:defRPr sz="2000">
          <a:solidFill>
            <a:srgbClr val="4D4D4D"/>
          </a:solidFill>
          <a:latin typeface="+mn-lt"/>
        </a:defRPr>
      </a:lvl7pPr>
      <a:lvl8pPr marL="3163888" indent="-261938" algn="l" rtl="0" fontAlgn="base">
        <a:spcBef>
          <a:spcPct val="25000"/>
        </a:spcBef>
        <a:spcAft>
          <a:spcPct val="0"/>
        </a:spcAft>
        <a:buFont typeface="Arial" charset="0"/>
        <a:buChar char="–"/>
        <a:defRPr sz="2000">
          <a:solidFill>
            <a:srgbClr val="4D4D4D"/>
          </a:solidFill>
          <a:latin typeface="+mn-lt"/>
        </a:defRPr>
      </a:lvl8pPr>
      <a:lvl9pPr marL="3621088" indent="-261938" algn="l" rtl="0" fontAlgn="base">
        <a:spcBef>
          <a:spcPct val="25000"/>
        </a:spcBef>
        <a:spcAft>
          <a:spcPct val="0"/>
        </a:spcAft>
        <a:buFont typeface="Arial" charset="0"/>
        <a:buChar char="–"/>
        <a:defRPr sz="2000">
          <a:solidFill>
            <a:srgbClr val="4D4D4D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6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14363" y="1860550"/>
            <a:ext cx="82296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AU" smtClean="0"/>
              <a:t>Click to edit Master Title Style</a:t>
            </a:r>
          </a:p>
        </p:txBody>
      </p:sp>
      <p:sp>
        <p:nvSpPr>
          <p:cNvPr id="4136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1188" y="2482850"/>
            <a:ext cx="822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AU" smtClean="0"/>
              <a:t>Click to edit Master Author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fontAlgn="base">
        <a:spcBef>
          <a:spcPct val="0"/>
        </a:spcBef>
        <a:spcAft>
          <a:spcPct val="0"/>
        </a:spcAft>
        <a:defRPr sz="3000" b="1">
          <a:solidFill>
            <a:srgbClr val="4D4D4D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000" b="1">
          <a:solidFill>
            <a:srgbClr val="4D4D4D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000" b="1">
          <a:solidFill>
            <a:srgbClr val="4D4D4D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000" b="1">
          <a:solidFill>
            <a:srgbClr val="4D4D4D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000" b="1">
          <a:solidFill>
            <a:srgbClr val="4D4D4D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 b="1">
          <a:solidFill>
            <a:srgbClr val="4D4D4D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 b="1">
          <a:solidFill>
            <a:srgbClr val="4D4D4D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 b="1">
          <a:solidFill>
            <a:srgbClr val="4D4D4D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 b="1">
          <a:solidFill>
            <a:srgbClr val="4D4D4D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defRPr sz="2000">
          <a:solidFill>
            <a:srgbClr val="4D4D4D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jpeg"/><Relationship Id="rId10" Type="http://schemas.openxmlformats.org/officeDocument/2006/relationships/image" Target="../media/image18.jpeg"/><Relationship Id="rId4" Type="http://schemas.openxmlformats.org/officeDocument/2006/relationships/image" Target="../media/image12.jpeg"/><Relationship Id="rId9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26C56540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26C56540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EMSINA - </a:t>
            </a:r>
            <a:r>
              <a:rPr lang="en-US" dirty="0"/>
              <a:t>31 March 2021</a:t>
            </a:r>
            <a:endParaRPr lang="en-AU" dirty="0"/>
          </a:p>
        </p:txBody>
      </p:sp>
      <p:sp>
        <p:nvSpPr>
          <p:cNvPr id="3" name="Rectangle 2"/>
          <p:cNvSpPr/>
          <p:nvPr/>
        </p:nvSpPr>
        <p:spPr>
          <a:xfrm>
            <a:off x="461216" y="653970"/>
            <a:ext cx="849694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b="1" dirty="0" smtClean="0"/>
              <a:t>Q1. </a:t>
            </a:r>
            <a:r>
              <a:rPr lang="en-AU" b="1" dirty="0"/>
              <a:t>What is the Project Scope / What is trying to be solved?</a:t>
            </a:r>
            <a:endParaRPr lang="en-AU" b="1" dirty="0"/>
          </a:p>
          <a:p>
            <a:endParaRPr lang="en-AU" b="1" dirty="0"/>
          </a:p>
          <a:p>
            <a:r>
              <a:rPr lang="en-AU" dirty="0" smtClean="0"/>
              <a:t>The </a:t>
            </a:r>
            <a:r>
              <a:rPr lang="en-AU" dirty="0"/>
              <a:t>EM-LINK Project is designed to specifically address and solve the following requirements</a:t>
            </a:r>
          </a:p>
          <a:p>
            <a:endParaRPr lang="en-AU" dirty="0"/>
          </a:p>
          <a:p>
            <a:pPr marL="342900" indent="-342900">
              <a:buFont typeface="+mj-lt"/>
              <a:buAutoNum type="arabicPeriod"/>
            </a:pPr>
            <a:r>
              <a:rPr lang="en-AU" dirty="0" smtClean="0"/>
              <a:t>Enabling </a:t>
            </a:r>
            <a:r>
              <a:rPr lang="en-AU" dirty="0"/>
              <a:t>quick and easy access to authoritative Emergency Management spatial services across all Australian State’s and Territories.   </a:t>
            </a:r>
            <a:endParaRPr lang="en-AU" dirty="0" smtClean="0"/>
          </a:p>
          <a:p>
            <a:pPr marL="342900" indent="-342900">
              <a:buFont typeface="+mj-lt"/>
              <a:buAutoNum type="arabicPeriod"/>
            </a:pPr>
            <a:endParaRPr lang="en-AU" dirty="0"/>
          </a:p>
          <a:p>
            <a:pPr marL="342900" indent="-342900">
              <a:buFont typeface="+mj-lt"/>
              <a:buAutoNum type="arabicPeriod"/>
            </a:pPr>
            <a:r>
              <a:rPr lang="en-AU" dirty="0" smtClean="0"/>
              <a:t>Ensuring </a:t>
            </a:r>
            <a:r>
              <a:rPr lang="en-AU" dirty="0"/>
              <a:t>all users have access too and are making informed and consistent </a:t>
            </a:r>
            <a:r>
              <a:rPr lang="en-AU" dirty="0" smtClean="0"/>
              <a:t>decisions </a:t>
            </a:r>
            <a:r>
              <a:rPr lang="en-AU" dirty="0"/>
              <a:t>upon the same authoritative data.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5816" y="5276871"/>
            <a:ext cx="682099" cy="97760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58814" y="5538317"/>
            <a:ext cx="1489650" cy="48117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227015"/>
            <a:ext cx="1104023" cy="110402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91680" y="5276871"/>
            <a:ext cx="686573" cy="97760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57811" y="5276871"/>
            <a:ext cx="651877" cy="977607"/>
          </a:xfrm>
          <a:prstGeom prst="rect">
            <a:avLst/>
          </a:prstGeom>
        </p:spPr>
      </p:pic>
      <p:pic>
        <p:nvPicPr>
          <p:cNvPr id="9" name="Picture 2" descr="https://emlink.net.au/sites/default/files/computer-mockups_0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2178" y="5229200"/>
            <a:ext cx="1764078" cy="121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Straight Connector 9"/>
          <p:cNvCxnSpPr/>
          <p:nvPr/>
        </p:nvCxnSpPr>
        <p:spPr bwMode="auto">
          <a:xfrm>
            <a:off x="7020272" y="5139412"/>
            <a:ext cx="0" cy="1115066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4D4D4D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" name="Rectangle 12"/>
          <p:cNvSpPr/>
          <p:nvPr/>
        </p:nvSpPr>
        <p:spPr>
          <a:xfrm>
            <a:off x="-36512" y="4818638"/>
            <a:ext cx="9180511" cy="338554"/>
          </a:xfrm>
          <a:prstGeom prst="rect">
            <a:avLst/>
          </a:prstGeom>
          <a:solidFill>
            <a:schemeClr val="tx1">
              <a:lumMod val="75000"/>
            </a:schemeClr>
          </a:solidFill>
        </p:spPr>
        <p:txBody>
          <a:bodyPr wrap="square">
            <a:spAutoFit/>
          </a:bodyPr>
          <a:lstStyle/>
          <a:p>
            <a:pPr lvl="1">
              <a:spcAft>
                <a:spcPts val="1200"/>
              </a:spcAft>
            </a:pPr>
            <a:r>
              <a:rPr lang="en-AU" sz="1600" dirty="0" smtClean="0">
                <a:solidFill>
                  <a:schemeClr val="bg1">
                    <a:lumMod val="85000"/>
                  </a:schemeClr>
                </a:solidFill>
              </a:rPr>
              <a:t>  2012             2013             2014            2016           2017 – present                   </a:t>
            </a:r>
            <a:r>
              <a:rPr lang="en-AU" sz="1600" dirty="0" smtClean="0">
                <a:solidFill>
                  <a:schemeClr val="bg1">
                    <a:lumMod val="85000"/>
                  </a:schemeClr>
                </a:solidFill>
              </a:rPr>
              <a:t>future…</a:t>
            </a:r>
            <a:endParaRPr lang="en-AU" sz="1600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2441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EMSINA - </a:t>
            </a:r>
            <a:r>
              <a:rPr lang="en-US" dirty="0" smtClean="0"/>
              <a:t>31</a:t>
            </a:r>
            <a:r>
              <a:rPr lang="en-US" dirty="0" smtClean="0"/>
              <a:t> March 2021</a:t>
            </a:r>
            <a:endParaRPr lang="en-AU" dirty="0"/>
          </a:p>
        </p:txBody>
      </p:sp>
      <p:sp>
        <p:nvSpPr>
          <p:cNvPr id="3" name="Rectangle 2"/>
          <p:cNvSpPr/>
          <p:nvPr/>
        </p:nvSpPr>
        <p:spPr>
          <a:xfrm>
            <a:off x="288147" y="542462"/>
            <a:ext cx="849694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b="1" dirty="0" smtClean="0"/>
              <a:t>Q2. What will be available to the EM community / decision makers at the end of your project?</a:t>
            </a:r>
          </a:p>
          <a:p>
            <a:endParaRPr lang="en-AU" b="1" dirty="0"/>
          </a:p>
          <a:p>
            <a:r>
              <a:rPr lang="en-AU" dirty="0"/>
              <a:t>Australia’s only National catalogue of authoritative emergency management spatial webservices presented online in a logical and searchable manner</a:t>
            </a:r>
            <a:r>
              <a:rPr lang="en-AU" dirty="0" smtClean="0"/>
              <a:t>.</a:t>
            </a:r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3514" y="2586713"/>
            <a:ext cx="2533684" cy="2342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057" y="3038338"/>
            <a:ext cx="2922050" cy="168215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6041" y="4209745"/>
            <a:ext cx="1962494" cy="197334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62932" y="3426541"/>
            <a:ext cx="1877485" cy="1408114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797617" y="5150789"/>
            <a:ext cx="4326702" cy="696637"/>
            <a:chOff x="331966" y="4104406"/>
            <a:chExt cx="6565781" cy="1743386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31966" y="4104406"/>
              <a:ext cx="1232331" cy="1743386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195736" y="4104406"/>
              <a:ext cx="1500507" cy="1739982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27682" y="4104406"/>
              <a:ext cx="2570065" cy="1739982"/>
            </a:xfrm>
            <a:prstGeom prst="rect">
              <a:avLst/>
            </a:prstGeom>
          </p:spPr>
        </p:pic>
        <p:sp>
          <p:nvSpPr>
            <p:cNvPr id="12" name="Plus 11"/>
            <p:cNvSpPr/>
            <p:nvPr/>
          </p:nvSpPr>
          <p:spPr bwMode="auto">
            <a:xfrm>
              <a:off x="1736993" y="4830381"/>
              <a:ext cx="242719" cy="288032"/>
            </a:xfrm>
            <a:prstGeom prst="mathPlus">
              <a:avLst/>
            </a:prstGeom>
            <a:solidFill>
              <a:schemeClr val="tx1">
                <a:lumMod val="5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A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3" name="Equal 12"/>
            <p:cNvSpPr/>
            <p:nvPr/>
          </p:nvSpPr>
          <p:spPr bwMode="auto">
            <a:xfrm>
              <a:off x="3867946" y="4879374"/>
              <a:ext cx="288032" cy="190046"/>
            </a:xfrm>
            <a:prstGeom prst="mathEqual">
              <a:avLst/>
            </a:prstGeom>
            <a:solidFill>
              <a:schemeClr val="tx1">
                <a:lumMod val="5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A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509724" y="3513955"/>
            <a:ext cx="2799435" cy="160057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1596" y="4314242"/>
            <a:ext cx="2115023" cy="141001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987724" y="3016317"/>
            <a:ext cx="3560885" cy="2665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59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EMSINA - </a:t>
            </a:r>
            <a:r>
              <a:rPr lang="en-US" dirty="0"/>
              <a:t>31 March 2021</a:t>
            </a:r>
            <a:endParaRPr lang="en-AU" dirty="0"/>
          </a:p>
        </p:txBody>
      </p:sp>
      <p:sp>
        <p:nvSpPr>
          <p:cNvPr id="3" name="Rectangle 2"/>
          <p:cNvSpPr/>
          <p:nvPr/>
        </p:nvSpPr>
        <p:spPr>
          <a:xfrm>
            <a:off x="467544" y="620688"/>
            <a:ext cx="849694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b="1" dirty="0" smtClean="0"/>
              <a:t>Q3. How will the EM Sector access the results</a:t>
            </a:r>
          </a:p>
          <a:p>
            <a:endParaRPr lang="en-AU" b="1" dirty="0"/>
          </a:p>
          <a:p>
            <a:r>
              <a:rPr lang="en-AU" dirty="0"/>
              <a:t>The Emergency Management LINK catalogue is currently available at: </a:t>
            </a:r>
            <a:r>
              <a:rPr lang="en-AU" dirty="0"/>
              <a:t/>
            </a:r>
            <a:br>
              <a:rPr lang="en-AU" dirty="0"/>
            </a:br>
            <a:endParaRPr lang="en-AU" dirty="0"/>
          </a:p>
          <a:p>
            <a:pPr algn="ctr"/>
            <a:r>
              <a:rPr lang="en-AU" u="sng" dirty="0">
                <a:solidFill>
                  <a:srgbClr val="267485"/>
                </a:solidFill>
              </a:rPr>
              <a:t>https://emlink.net.au/</a:t>
            </a:r>
            <a:endParaRPr lang="en-AU" u="sng" dirty="0" smtClean="0">
              <a:solidFill>
                <a:srgbClr val="267485"/>
              </a:solidFill>
            </a:endParaRPr>
          </a:p>
          <a:p>
            <a:endParaRPr lang="en-A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 smtClean="0"/>
              <a:t>Access </a:t>
            </a:r>
            <a:r>
              <a:rPr lang="en-AU" dirty="0"/>
              <a:t>is via an online application </a:t>
            </a:r>
            <a:r>
              <a:rPr lang="en-AU" dirty="0" smtClean="0"/>
              <a:t>process</a:t>
            </a:r>
          </a:p>
          <a:p>
            <a:endParaRPr lang="en-A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 smtClean="0"/>
              <a:t>There </a:t>
            </a:r>
            <a:r>
              <a:rPr lang="en-AU" dirty="0"/>
              <a:t>are currently about 140 EM related </a:t>
            </a:r>
            <a:r>
              <a:rPr lang="en-AU" dirty="0" err="1"/>
              <a:t>webservice</a:t>
            </a:r>
            <a:r>
              <a:rPr lang="en-AU" dirty="0"/>
              <a:t> </a:t>
            </a:r>
            <a:r>
              <a:rPr lang="en-AU" dirty="0" smtClean="0"/>
              <a:t>profiles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 smtClean="0"/>
              <a:t>There </a:t>
            </a:r>
            <a:r>
              <a:rPr lang="en-AU" dirty="0"/>
              <a:t>are approximately 650 active subscribers from Australian/State and Territory governments, industry, education, non-profit agencies.</a:t>
            </a:r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4788" y="4293096"/>
            <a:ext cx="2915816" cy="16543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4293096"/>
            <a:ext cx="2681362" cy="1647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039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EMSINA- 31 March 2021</a:t>
            </a:r>
            <a:endParaRPr lang="en-AU" dirty="0"/>
          </a:p>
        </p:txBody>
      </p:sp>
      <p:sp>
        <p:nvSpPr>
          <p:cNvPr id="3" name="Rectangle 2"/>
          <p:cNvSpPr/>
          <p:nvPr/>
        </p:nvSpPr>
        <p:spPr>
          <a:xfrm>
            <a:off x="395536" y="692696"/>
            <a:ext cx="8496944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b="1" dirty="0" smtClean="0"/>
              <a:t>Q4. What are the main hurdles faced in completing your Project</a:t>
            </a:r>
          </a:p>
          <a:p>
            <a:endParaRPr lang="en-AU" b="1" dirty="0"/>
          </a:p>
          <a:p>
            <a:r>
              <a:rPr lang="en-AU" sz="1600" dirty="0" smtClean="0"/>
              <a:t>Resources</a:t>
            </a:r>
            <a:r>
              <a:rPr lang="en-AU" sz="1600" dirty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600" dirty="0" smtClean="0"/>
              <a:t>The </a:t>
            </a:r>
            <a:r>
              <a:rPr lang="en-AU" sz="1600" dirty="0"/>
              <a:t>whole project is run by 1 government employee who is allocated about </a:t>
            </a:r>
            <a:r>
              <a:rPr lang="en-AU" sz="1600" dirty="0" smtClean="0"/>
              <a:t>around 10 </a:t>
            </a:r>
            <a:r>
              <a:rPr lang="en-AU" sz="1600" dirty="0"/>
              <a:t>hours per month to undertake all Project </a:t>
            </a:r>
            <a:r>
              <a:rPr lang="en-AU" sz="1600" dirty="0" smtClean="0"/>
              <a:t>duties.</a:t>
            </a:r>
            <a:endParaRPr lang="en-AU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600" dirty="0" smtClean="0"/>
              <a:t>Adding </a:t>
            </a:r>
            <a:r>
              <a:rPr lang="en-AU" sz="1600" dirty="0"/>
              <a:t>and updating of the jurisdictional webservices profiles is primarily achieved via the EM volunteer network; there are no formal arrangements with the data custodians to provide this information. </a:t>
            </a:r>
          </a:p>
          <a:p>
            <a:endParaRPr lang="en-AU" sz="1600" dirty="0" smtClean="0"/>
          </a:p>
          <a:p>
            <a:r>
              <a:rPr lang="en-AU" sz="1600" dirty="0" smtClean="0"/>
              <a:t>Updating </a:t>
            </a:r>
            <a:r>
              <a:rPr lang="en-AU" sz="1600" dirty="0"/>
              <a:t>of content: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600" dirty="0" smtClean="0"/>
              <a:t>Updating </a:t>
            </a:r>
            <a:r>
              <a:rPr lang="en-AU" sz="1600" dirty="0"/>
              <a:t>of </a:t>
            </a:r>
            <a:r>
              <a:rPr lang="en-AU" sz="1600" dirty="0" err="1"/>
              <a:t>webservice</a:t>
            </a:r>
            <a:r>
              <a:rPr lang="en-AU" sz="1600" dirty="0"/>
              <a:t> profiles is a manual and time consuming process undertaken by the </a:t>
            </a:r>
            <a:r>
              <a:rPr lang="en-AU" sz="1600" dirty="0" err="1"/>
              <a:t>webservice</a:t>
            </a:r>
            <a:r>
              <a:rPr lang="en-AU" sz="1600" dirty="0"/>
              <a:t> custodians in a voluntarily </a:t>
            </a:r>
            <a:r>
              <a:rPr lang="en-AU" sz="1600" dirty="0" smtClean="0"/>
              <a:t>manner.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AU" sz="1600" dirty="0" smtClean="0"/>
              <a:t>This </a:t>
            </a:r>
            <a:r>
              <a:rPr lang="en-AU" sz="1600" dirty="0"/>
              <a:t>is unsustainable and the future success of EM-LINK will rely on moving to machine to machine (catalogue to catalogue) content harvesting.</a:t>
            </a:r>
          </a:p>
          <a:p>
            <a:endParaRPr lang="en-AU" sz="1600" dirty="0"/>
          </a:p>
          <a:p>
            <a:r>
              <a:rPr lang="en-AU" sz="1600" dirty="0" smtClean="0"/>
              <a:t>Australian </a:t>
            </a:r>
            <a:r>
              <a:rPr lang="en-AU" sz="1600" dirty="0"/>
              <a:t>Government </a:t>
            </a:r>
            <a:r>
              <a:rPr lang="en-AU" sz="1600" dirty="0" smtClean="0"/>
              <a:t>Mandate:</a:t>
            </a:r>
            <a:endParaRPr lang="en-AU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600" dirty="0" smtClean="0"/>
              <a:t>There </a:t>
            </a:r>
            <a:r>
              <a:rPr lang="en-AU" sz="1600" dirty="0"/>
              <a:t>is currently no identified Australian Government department with a formal mandate to the develop and/or address fundamental data gaps regularly identified in EM-LINK</a:t>
            </a:r>
            <a:r>
              <a:rPr lang="en-AU" dirty="0"/>
              <a:t>.  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074724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EMSINA- 31 March 2021</a:t>
            </a:r>
            <a:endParaRPr lang="en-AU" dirty="0"/>
          </a:p>
        </p:txBody>
      </p:sp>
      <p:sp>
        <p:nvSpPr>
          <p:cNvPr id="3" name="Rectangle 2"/>
          <p:cNvSpPr/>
          <p:nvPr/>
        </p:nvSpPr>
        <p:spPr>
          <a:xfrm>
            <a:off x="395536" y="692696"/>
            <a:ext cx="849694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b="1" dirty="0" smtClean="0"/>
              <a:t>Q5. What input data / work do you need from jurisdictions</a:t>
            </a:r>
          </a:p>
          <a:p>
            <a:endParaRPr lang="en-AU" b="1" dirty="0"/>
          </a:p>
          <a:p>
            <a:r>
              <a:rPr lang="en-AU" dirty="0"/>
              <a:t>Since 2012 (and through 4 versions of this Project) all state and territory governments have consistently </a:t>
            </a:r>
            <a:r>
              <a:rPr lang="en-AU" dirty="0" smtClean="0"/>
              <a:t>supported </a:t>
            </a:r>
            <a:r>
              <a:rPr lang="en-AU" dirty="0"/>
              <a:t>this </a:t>
            </a:r>
            <a:r>
              <a:rPr lang="en-AU" dirty="0" smtClean="0"/>
              <a:t>initiative.</a:t>
            </a:r>
          </a:p>
          <a:p>
            <a:endParaRPr lang="en-AU" dirty="0"/>
          </a:p>
          <a:p>
            <a:r>
              <a:rPr lang="en-AU" dirty="0" smtClean="0"/>
              <a:t>Only area of improvement… </a:t>
            </a:r>
          </a:p>
          <a:p>
            <a:endParaRPr lang="en-AU" dirty="0" smtClean="0"/>
          </a:p>
          <a:p>
            <a:pPr marL="342900" indent="-342900">
              <a:buFont typeface="+mj-lt"/>
              <a:buAutoNum type="arabicPeriod"/>
            </a:pPr>
            <a:r>
              <a:rPr lang="en-AU" dirty="0" smtClean="0"/>
              <a:t>A renewed focus on ISO compliant metadata as we move into the machine to machine era of EM-LINK.</a:t>
            </a:r>
            <a:endParaRPr lang="en-AU" dirty="0"/>
          </a:p>
        </p:txBody>
      </p:sp>
      <p:pic>
        <p:nvPicPr>
          <p:cNvPr id="4" name="Picture 3" descr="cid:image001.png@01D715DF.26C56540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717032"/>
            <a:ext cx="5451747" cy="19131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84699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EMSINA- 31 March 2021</a:t>
            </a:r>
            <a:endParaRPr lang="en-AU" dirty="0"/>
          </a:p>
        </p:txBody>
      </p:sp>
      <p:pic>
        <p:nvPicPr>
          <p:cNvPr id="4" name="Picture 3" descr="cid:image001.png@01D715DF.26C56540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16632"/>
            <a:ext cx="5451747" cy="191318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image0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449" y="2132856"/>
            <a:ext cx="8777588" cy="3628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2171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GA PPT White">
  <a:themeElements>
    <a:clrScheme name="GA Conclusion Slid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GA Conclusion Slid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GA Conclusion Sli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A Conclusion Slid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A Conclusion Slid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A Conclusion Slid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A Conclusion Slid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A Conclusion Slid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A Conclusion Slid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A Conclusion Slid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A Conclusion Slid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A Conclusion Slid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A Conclusion Slid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A Conclusion Slid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GA White Pages">
  <a:themeElements>
    <a:clrScheme name="GA White Pages 13">
      <a:dk1>
        <a:srgbClr val="4D4D4F"/>
      </a:dk1>
      <a:lt1>
        <a:srgbClr val="FFFFFF"/>
      </a:lt1>
      <a:dk2>
        <a:srgbClr val="267485"/>
      </a:dk2>
      <a:lt2>
        <a:srgbClr val="808080"/>
      </a:lt2>
      <a:accent1>
        <a:srgbClr val="A0D7E4"/>
      </a:accent1>
      <a:accent2>
        <a:srgbClr val="333399"/>
      </a:accent2>
      <a:accent3>
        <a:srgbClr val="FFFFFF"/>
      </a:accent3>
      <a:accent4>
        <a:srgbClr val="404042"/>
      </a:accent4>
      <a:accent5>
        <a:srgbClr val="CDE8EF"/>
      </a:accent5>
      <a:accent6>
        <a:srgbClr val="2D2D8A"/>
      </a:accent6>
      <a:hlink>
        <a:srgbClr val="0000FF"/>
      </a:hlink>
      <a:folHlink>
        <a:srgbClr val="99CC00"/>
      </a:folHlink>
    </a:clrScheme>
    <a:fontScheme name="GA White Page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GA White Pag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A White Page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A White Page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A White Page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A White Page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A White Page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A White Page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A White Page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A White Page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A White Page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A White Page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A White Page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A White Pages 13">
        <a:dk1>
          <a:srgbClr val="4D4D4F"/>
        </a:dk1>
        <a:lt1>
          <a:srgbClr val="FFFFFF"/>
        </a:lt1>
        <a:dk2>
          <a:srgbClr val="267485"/>
        </a:dk2>
        <a:lt2>
          <a:srgbClr val="808080"/>
        </a:lt2>
        <a:accent1>
          <a:srgbClr val="A0D7E4"/>
        </a:accent1>
        <a:accent2>
          <a:srgbClr val="333399"/>
        </a:accent2>
        <a:accent3>
          <a:srgbClr val="FFFFFF"/>
        </a:accent3>
        <a:accent4>
          <a:srgbClr val="404042"/>
        </a:accent4>
        <a:accent5>
          <a:srgbClr val="CDE8EF"/>
        </a:accent5>
        <a:accent6>
          <a:srgbClr val="2D2D8A"/>
        </a:accent6>
        <a:hlink>
          <a:srgbClr val="0000FF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GA Internal Title Slide">
  <a:themeElements>
    <a:clrScheme name="GA Internal Title Slid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GA Internal Title Slid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GA Internal Title Sli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A Internal Title Slid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A Internal Title Slid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A Internal Title Slid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A Internal Title Slid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A Internal Title Slid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A Internal Title Slid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A Internal Title Slid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A Internal Title Slid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A Internal Title Slid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A Internal Title Slid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A Internal Title Slid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7CF2D94423E224E9E3CDBA8C1048776" ma:contentTypeVersion="13" ma:contentTypeDescription="Create a new document." ma:contentTypeScope="" ma:versionID="dc6c6ed29fba0d3d563fff909377863b">
  <xsd:schema xmlns:xsd="http://www.w3.org/2001/XMLSchema" xmlns:xs="http://www.w3.org/2001/XMLSchema" xmlns:p="http://schemas.microsoft.com/office/2006/metadata/properties" xmlns:ns3="1fd8af4a-f0a5-4803-a221-d60919d9fbef" xmlns:ns4="4a86ee91-8706-4992-a779-81adc9024337" targetNamespace="http://schemas.microsoft.com/office/2006/metadata/properties" ma:root="true" ma:fieldsID="cf479ea21c80cb0bbb8e20a277662d1b" ns3:_="" ns4:_="">
    <xsd:import namespace="1fd8af4a-f0a5-4803-a221-d60919d9fbef"/>
    <xsd:import namespace="4a86ee91-8706-4992-a779-81adc9024337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EventHashCode" minOccurs="0"/>
                <xsd:element ref="ns3:MediaServiceGenerationTime" minOccurs="0"/>
                <xsd:element ref="ns3:MediaServiceLocation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fd8af4a-f0a5-4803-a221-d60919d9fbe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86ee91-8706-4992-a779-81adc9024337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F3A93FD-E309-4B4E-906C-F5D9F80CDDB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fd8af4a-f0a5-4803-a221-d60919d9fbef"/>
    <ds:schemaRef ds:uri="4a86ee91-8706-4992-a779-81adc902433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39F6A35-0973-419B-B311-6562C8CED3C1}">
  <ds:schemaRefs>
    <ds:schemaRef ds:uri="1fd8af4a-f0a5-4803-a221-d60919d9fbef"/>
    <ds:schemaRef ds:uri="http://purl.org/dc/elements/1.1/"/>
    <ds:schemaRef ds:uri="http://schemas.microsoft.com/office/2006/metadata/properties"/>
    <ds:schemaRef ds:uri="http://purl.org/dc/terms/"/>
    <ds:schemaRef ds:uri="4a86ee91-8706-4992-a779-81adc9024337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7EB24609-04F1-4F74-B874-69A87815D6A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GA PPT White</Template>
  <TotalTime>5430</TotalTime>
  <Words>408</Words>
  <Application>Microsoft Office PowerPoint</Application>
  <PresentationFormat>On-screen Show (4:3)</PresentationFormat>
  <Paragraphs>46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GA PPT White</vt:lpstr>
      <vt:lpstr>GA White Pages</vt:lpstr>
      <vt:lpstr>GA Internal Title Slide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Geoscience Australia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Built Environment Information Section</dc:title>
  <dc:creator>Geoscience Australia</dc:creator>
  <cp:lastModifiedBy>Orr Kane</cp:lastModifiedBy>
  <cp:revision>406</cp:revision>
  <cp:lastPrinted>2015-09-06T01:00:10Z</cp:lastPrinted>
  <dcterms:created xsi:type="dcterms:W3CDTF">2013-03-14T22:22:05Z</dcterms:created>
  <dcterms:modified xsi:type="dcterms:W3CDTF">2021-03-29T03:09:32Z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0x01010007CF2D94423E224E9E3CDBA8C1048776</vt:lpwstr>
  </property>
</Properties>
</file>