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57" r:id="rId5"/>
    <p:sldMasterId id="2147483659" r:id="rId6"/>
  </p:sldMasterIdLst>
  <p:notesMasterIdLst>
    <p:notesMasterId r:id="rId12"/>
  </p:notesMasterIdLst>
  <p:handoutMasterIdLst>
    <p:handoutMasterId r:id="rId13"/>
  </p:handoutMasterIdLst>
  <p:sldIdLst>
    <p:sldId id="488" r:id="rId7"/>
    <p:sldId id="489" r:id="rId8"/>
    <p:sldId id="490" r:id="rId9"/>
    <p:sldId id="491" r:id="rId10"/>
    <p:sldId id="492" r:id="rId11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7485"/>
    <a:srgbClr val="4D4D4F"/>
    <a:srgbClr val="4D4D4D"/>
    <a:srgbClr val="FFFFCC"/>
    <a:srgbClr val="45E739"/>
    <a:srgbClr val="A33F1F"/>
    <a:srgbClr val="006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9" autoAdjust="0"/>
    <p:restoredTop sz="96395" autoAdjust="0"/>
  </p:normalViewPr>
  <p:slideViewPr>
    <p:cSldViewPr>
      <p:cViewPr varScale="1">
        <p:scale>
          <a:sx n="63" d="100"/>
          <a:sy n="63" d="100"/>
        </p:scale>
        <p:origin x="11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E3B2B-B848-46E9-9C60-5AAAEEFC0796}" type="datetimeFigureOut">
              <a:rPr lang="en-AU" smtClean="0"/>
              <a:t>30/03/2021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B79C2-D4F8-44B4-B974-50088B45B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6588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" y="744538"/>
            <a:ext cx="39687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CA48CDD-808B-4F16-9C5C-FA0EB0B1C8A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1640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351598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860550"/>
            <a:ext cx="2057400" cy="2622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60550"/>
            <a:ext cx="6022975" cy="2622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28541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AU" noProof="0" smtClean="0"/>
              <a:t>Click to edit Master Author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2025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01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26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4492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37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051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907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2345271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0121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01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753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000"/>
            <a:ext cx="77724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25600"/>
            <a:ext cx="3810000" cy="46101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625600"/>
            <a:ext cx="3810000" cy="222885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006850"/>
            <a:ext cx="3810000" cy="222885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68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254000"/>
            <a:ext cx="77724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25600"/>
            <a:ext cx="3810000" cy="222885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625600"/>
            <a:ext cx="3810000" cy="222885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4006850"/>
            <a:ext cx="3810000" cy="222885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4006850"/>
            <a:ext cx="3810000" cy="222885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77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000"/>
            <a:ext cx="77724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625600"/>
            <a:ext cx="7772400" cy="46101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78751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25600"/>
            <a:ext cx="38100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625600"/>
            <a:ext cx="3810000" cy="222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006850"/>
            <a:ext cx="3810000" cy="222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780090"/>
      </p:ext>
    </p:extLst>
  </p:cSld>
  <p:clrMapOvr>
    <a:masterClrMapping/>
  </p:clrMapOvr>
  <p:transition spd="med" advTm="9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54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55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1191223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2482850"/>
            <a:ext cx="4038600" cy="39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2482850"/>
            <a:ext cx="4038600" cy="39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6483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828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177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126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177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966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0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860550"/>
            <a:ext cx="2057400" cy="101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60550"/>
            <a:ext cx="6022975" cy="101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180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2409825"/>
            <a:ext cx="4038600" cy="207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2409825"/>
            <a:ext cx="4038600" cy="207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18042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127198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95750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195182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277696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333428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09825"/>
            <a:ext cx="8229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5084763"/>
            <a:ext cx="8208962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lnSpc>
                <a:spcPct val="80000"/>
              </a:lnSpc>
              <a:spcBef>
                <a:spcPct val="50000"/>
              </a:spcBef>
              <a:defRPr sz="1700" b="1"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511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44613" indent="-268288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1" r:id="rId12"/>
    <p:sldLayoutId id="2147483692" r:id="rId13"/>
    <p:sldLayoutId id="2147483694" r:id="rId14"/>
    <p:sldLayoutId id="2147483695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8285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Author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mlink.net.au/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EMSINA - </a:t>
            </a:r>
            <a:r>
              <a:rPr lang="en-US" dirty="0"/>
              <a:t>31 March 2021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61216" y="65397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Q1. </a:t>
            </a:r>
            <a:r>
              <a:rPr lang="en-AU" b="1" dirty="0"/>
              <a:t>What is the Project Scope / What is trying to be solved?</a:t>
            </a:r>
          </a:p>
          <a:p>
            <a:endParaRPr lang="en-AU" b="1" dirty="0"/>
          </a:p>
          <a:p>
            <a:r>
              <a:rPr lang="en-AU" dirty="0"/>
              <a:t>The scope of the Department of Home Affairs’ National Bushfire Boundaries Project is to continue on the EMSINA work undertaken during the 2019/20 bushfire season. </a:t>
            </a:r>
            <a:endParaRPr lang="en-AU" dirty="0" smtClean="0"/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This </a:t>
            </a:r>
            <a:r>
              <a:rPr lang="en-AU" dirty="0"/>
              <a:t>Project i</a:t>
            </a:r>
            <a:r>
              <a:rPr lang="en-AU" dirty="0" smtClean="0"/>
              <a:t>s </a:t>
            </a:r>
            <a:r>
              <a:rPr lang="en-AU" dirty="0"/>
              <a:t>aimed at collecting and aggregating jurisdictional bushfire data into a series of Nationally consistent bushfire boundary spatial products.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657" y="3324596"/>
            <a:ext cx="5756062" cy="924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965" y="5021755"/>
            <a:ext cx="1220755" cy="9155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4958970"/>
            <a:ext cx="1811779" cy="1041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093" y="4958970"/>
            <a:ext cx="2056115" cy="1132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311831"/>
            <a:ext cx="931697" cy="3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EMSINA - 31 March 2021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288147" y="54246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Q2. What will be available to the EM community / decision makers at the end of your project?</a:t>
            </a:r>
          </a:p>
          <a:p>
            <a:endParaRPr lang="en-A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end products </a:t>
            </a:r>
            <a:r>
              <a:rPr lang="en-AU" dirty="0" smtClean="0"/>
              <a:t>available </a:t>
            </a:r>
            <a:r>
              <a:rPr lang="en-AU" dirty="0"/>
              <a:t>to EM decision makers </a:t>
            </a:r>
            <a:r>
              <a:rPr lang="en-AU" dirty="0" smtClean="0"/>
              <a:t>consist of a </a:t>
            </a:r>
            <a:r>
              <a:rPr lang="en-AU" dirty="0"/>
              <a:t>series of three bushfire boundary spatial products. 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Those </a:t>
            </a:r>
            <a:r>
              <a:rPr lang="en-AU" dirty="0"/>
              <a:t>products are: </a:t>
            </a:r>
            <a:endParaRPr lang="en-A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a </a:t>
            </a:r>
            <a:r>
              <a:rPr lang="en-AU" dirty="0"/>
              <a:t>Bushfire Boundary ‘Operational’ </a:t>
            </a:r>
            <a:r>
              <a:rPr lang="en-AU" dirty="0" err="1"/>
              <a:t>Webservice</a:t>
            </a:r>
            <a:r>
              <a:rPr lang="en-AU" dirty="0"/>
              <a:t> (updated every 15 </a:t>
            </a:r>
            <a:r>
              <a:rPr lang="en-AU" dirty="0" smtClean="0"/>
              <a:t>minutes)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a </a:t>
            </a:r>
            <a:r>
              <a:rPr lang="en-AU" dirty="0"/>
              <a:t>Bushfire Boundary ‘Time Series’ </a:t>
            </a:r>
            <a:r>
              <a:rPr lang="en-AU" dirty="0" err="1"/>
              <a:t>Webservice</a:t>
            </a:r>
            <a:r>
              <a:rPr lang="en-AU" dirty="0"/>
              <a:t> (updated every 3 </a:t>
            </a:r>
            <a:r>
              <a:rPr lang="en-AU" dirty="0" smtClean="0"/>
              <a:t>hours)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a </a:t>
            </a:r>
            <a:r>
              <a:rPr lang="en-AU" dirty="0"/>
              <a:t>Bushfire Boundary ‘2020/21 FY’ </a:t>
            </a:r>
            <a:r>
              <a:rPr lang="en-AU" dirty="0" err="1"/>
              <a:t>Webservice</a:t>
            </a:r>
            <a:r>
              <a:rPr lang="en-AU" dirty="0"/>
              <a:t> (updated last day of each month).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861048"/>
            <a:ext cx="3096344" cy="1782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861048"/>
            <a:ext cx="3264008" cy="180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EMSINA - </a:t>
            </a:r>
            <a:r>
              <a:rPr lang="en-US" dirty="0"/>
              <a:t>31 March 2021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67544" y="620688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Q3. How will the EM Sector access the results</a:t>
            </a:r>
          </a:p>
          <a:p>
            <a:endParaRPr lang="en-AU" b="1" dirty="0"/>
          </a:p>
          <a:p>
            <a:r>
              <a:rPr lang="en-AU" dirty="0"/>
              <a:t>The data for the three bushfire boundary </a:t>
            </a:r>
            <a:r>
              <a:rPr lang="en-AU" dirty="0" err="1"/>
              <a:t>webservice</a:t>
            </a:r>
            <a:r>
              <a:rPr lang="en-AU" dirty="0"/>
              <a:t> products can be accessed through EM-LINK. </a:t>
            </a:r>
            <a:endParaRPr lang="en-AU" dirty="0" smtClean="0"/>
          </a:p>
          <a:p>
            <a:endParaRPr lang="en-AU" dirty="0"/>
          </a:p>
          <a:p>
            <a:pPr algn="ctr"/>
            <a:r>
              <a:rPr lang="en-AU" u="sng" dirty="0" smtClean="0">
                <a:solidFill>
                  <a:srgbClr val="267485"/>
                </a:solidFill>
                <a:hlinkClick r:id="rId2"/>
              </a:rPr>
              <a:t>https</a:t>
            </a:r>
            <a:r>
              <a:rPr lang="en-AU" u="sng" dirty="0">
                <a:solidFill>
                  <a:srgbClr val="267485"/>
                </a:solidFill>
                <a:hlinkClick r:id="rId2"/>
              </a:rPr>
              <a:t>://emlink.net.au</a:t>
            </a:r>
            <a:r>
              <a:rPr lang="en-AU" u="sng" dirty="0" smtClean="0">
                <a:solidFill>
                  <a:srgbClr val="267485"/>
                </a:solidFill>
                <a:hlinkClick r:id="rId2"/>
              </a:rPr>
              <a:t>/</a:t>
            </a:r>
            <a:r>
              <a:rPr lang="en-AU" dirty="0" smtClean="0"/>
              <a:t>.</a:t>
            </a:r>
          </a:p>
          <a:p>
            <a:pPr algn="ctr"/>
            <a:endParaRPr lang="en-AU" dirty="0" smtClean="0"/>
          </a:p>
          <a:p>
            <a:pPr algn="ctr"/>
            <a:endParaRPr lang="en-AU" dirty="0"/>
          </a:p>
          <a:p>
            <a:pPr algn="ctr"/>
            <a:r>
              <a:rPr lang="en-AU" dirty="0"/>
              <a:t>There are a few other areas we have </a:t>
            </a:r>
            <a:r>
              <a:rPr lang="en-AU" dirty="0" smtClean="0"/>
              <a:t>noticed </a:t>
            </a:r>
            <a:r>
              <a:rPr lang="en-AU" dirty="0"/>
              <a:t>re-host these data but the latest data and metadata (documentation) is contained within </a:t>
            </a:r>
            <a:r>
              <a:rPr lang="en-AU" dirty="0" smtClean="0"/>
              <a:t>EM-LINK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33056"/>
            <a:ext cx="3296561" cy="18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EMSINA- 31 March 2021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95536" y="415692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Q4. What are the main hurdles faced in completing your Project</a:t>
            </a:r>
          </a:p>
          <a:p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Old State data </a:t>
            </a:r>
            <a:r>
              <a:rPr lang="en-AU" sz="1600" dirty="0"/>
              <a:t>licencing </a:t>
            </a:r>
            <a:r>
              <a:rPr lang="en-AU" sz="1600" dirty="0" smtClean="0"/>
              <a:t>that does not allow 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Reliance on a European Service to capture footprints for Australian Government business and other use…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No Australian Government agency with a mandate covering this data (purely voluntary)</a:t>
            </a:r>
          </a:p>
          <a:p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Data </a:t>
            </a:r>
            <a:r>
              <a:rPr lang="en-AU" sz="1600" dirty="0"/>
              <a:t>and attribute </a:t>
            </a:r>
            <a:r>
              <a:rPr lang="en-AU" sz="1600" dirty="0" smtClean="0"/>
              <a:t>standards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Insufficient </a:t>
            </a:r>
            <a:r>
              <a:rPr lang="en-AU" sz="1600" dirty="0"/>
              <a:t>documentation (metadata) for some of the bushfire boundary webservices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Lack </a:t>
            </a:r>
            <a:r>
              <a:rPr lang="en-AU" sz="1600" dirty="0"/>
              <a:t>of funding toward and/or recognition that the jurisdictions capabilities hold the key to creating this National </a:t>
            </a:r>
            <a:r>
              <a:rPr lang="en-AU" sz="1600" dirty="0" smtClean="0"/>
              <a:t>bushfire boundary picture  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Federal funding (less than $100k fully supported) uncertain </a:t>
            </a:r>
            <a:r>
              <a:rPr lang="en-AU" sz="1600" dirty="0"/>
              <a:t>for the 2021/22 FY</a:t>
            </a:r>
            <a:r>
              <a:rPr lang="en-AU" sz="1600" dirty="0" smtClean="0"/>
              <a:t>.</a:t>
            </a:r>
            <a:endParaRPr lang="en-AU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6459788" y="4876917"/>
            <a:ext cx="2460501" cy="1330947"/>
            <a:chOff x="5652120" y="4365104"/>
            <a:chExt cx="2460501" cy="13309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4365104"/>
              <a:ext cx="2460501" cy="133094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924" y="5360640"/>
              <a:ext cx="931697" cy="33541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478" y="4875775"/>
            <a:ext cx="2295641" cy="1312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4864148"/>
            <a:ext cx="1444959" cy="133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67" y="4875775"/>
            <a:ext cx="1686733" cy="132095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7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EMSINA- 31 March 2021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95536" y="69269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Q5. What input data / work do you need from jurisdictions</a:t>
            </a:r>
          </a:p>
          <a:p>
            <a:endParaRPr lang="en-AU" b="1" dirty="0"/>
          </a:p>
        </p:txBody>
      </p:sp>
      <p:sp>
        <p:nvSpPr>
          <p:cNvPr id="5" name="Rectangle 4"/>
          <p:cNvSpPr/>
          <p:nvPr/>
        </p:nvSpPr>
        <p:spPr>
          <a:xfrm>
            <a:off x="395536" y="1484784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Overall </a:t>
            </a:r>
            <a:r>
              <a:rPr lang="en-AU" dirty="0"/>
              <a:t>the Jurisdictions have done an incredible job over the last 15 months in enabling and </a:t>
            </a:r>
            <a:r>
              <a:rPr lang="en-AU" dirty="0" smtClean="0"/>
              <a:t>voluntarily supplying </a:t>
            </a:r>
            <a:r>
              <a:rPr lang="en-AU" dirty="0"/>
              <a:t>their bushfire data into this National initiative. </a:t>
            </a:r>
            <a:endParaRPr lang="en-A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The </a:t>
            </a:r>
            <a:r>
              <a:rPr lang="en-AU" dirty="0"/>
              <a:t>only thing the jurisdictions could do better is to work on their product documentation (metadata).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The </a:t>
            </a:r>
            <a:r>
              <a:rPr lang="en-AU" dirty="0"/>
              <a:t>Project is </a:t>
            </a:r>
            <a:r>
              <a:rPr lang="en-AU" dirty="0" smtClean="0"/>
              <a:t>at a </a:t>
            </a:r>
            <a:r>
              <a:rPr lang="en-AU" dirty="0"/>
              <a:t>development </a:t>
            </a:r>
            <a:r>
              <a:rPr lang="en-AU" u="sng" dirty="0"/>
              <a:t>stall point </a:t>
            </a:r>
            <a:r>
              <a:rPr lang="en-AU" dirty="0"/>
              <a:t>where unless an agency/body owns and actively works on solving the underlying data standards a truly Nationally consistent dataset will remain unachievable.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We </a:t>
            </a:r>
            <a:r>
              <a:rPr lang="en-AU" dirty="0"/>
              <a:t>need targeted State/Federal funding to upgrade and/or enhance jurisdictional capabilities to capture, process and disseminate this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Assistance for </a:t>
            </a:r>
            <a:r>
              <a:rPr lang="en-AU" dirty="0"/>
              <a:t>the Northern Territory </a:t>
            </a:r>
            <a:r>
              <a:rPr lang="en-AU" smtClean="0"/>
              <a:t>to help build </a:t>
            </a:r>
            <a:r>
              <a:rPr lang="en-AU" dirty="0" smtClean="0"/>
              <a:t>and maintain an operational </a:t>
            </a:r>
            <a:r>
              <a:rPr lang="en-AU" dirty="0"/>
              <a:t>bushfire boundary </a:t>
            </a:r>
            <a:r>
              <a:rPr lang="en-AU" dirty="0" smtClean="0"/>
              <a:t>capability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46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 PPT White">
  <a:themeElements>
    <a:clrScheme name="GA Conclus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Conclus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Conclus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A Internal Title Slide">
  <a:themeElements>
    <a:clrScheme name="GA Internal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Internal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Internal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CF2D94423E224E9E3CDBA8C1048776" ma:contentTypeVersion="13" ma:contentTypeDescription="Create a new document." ma:contentTypeScope="" ma:versionID="dc6c6ed29fba0d3d563fff909377863b">
  <xsd:schema xmlns:xsd="http://www.w3.org/2001/XMLSchema" xmlns:xs="http://www.w3.org/2001/XMLSchema" xmlns:p="http://schemas.microsoft.com/office/2006/metadata/properties" xmlns:ns3="1fd8af4a-f0a5-4803-a221-d60919d9fbef" xmlns:ns4="4a86ee91-8706-4992-a779-81adc9024337" targetNamespace="http://schemas.microsoft.com/office/2006/metadata/properties" ma:root="true" ma:fieldsID="cf479ea21c80cb0bbb8e20a277662d1b" ns3:_="" ns4:_="">
    <xsd:import namespace="1fd8af4a-f0a5-4803-a221-d60919d9fbef"/>
    <xsd:import namespace="4a86ee91-8706-4992-a779-81adc90243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8af4a-f0a5-4803-a221-d60919d9f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ee91-8706-4992-a779-81adc90243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3A93FD-E309-4B4E-906C-F5D9F80CDD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8af4a-f0a5-4803-a221-d60919d9fbef"/>
    <ds:schemaRef ds:uri="4a86ee91-8706-4992-a779-81adc90243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B24609-04F1-4F74-B874-69A87815D6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F6A35-0973-419B-B311-6562C8CED3C1}">
  <ds:schemaRefs>
    <ds:schemaRef ds:uri="4a86ee91-8706-4992-a779-81adc9024337"/>
    <ds:schemaRef ds:uri="http://schemas.microsoft.com/office/2006/documentManagement/types"/>
    <ds:schemaRef ds:uri="1fd8af4a-f0a5-4803-a221-d60919d9fbe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 PPT White</Template>
  <TotalTime>5655</TotalTime>
  <Words>453</Words>
  <Application>Microsoft Office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 PPT White</vt:lpstr>
      <vt:lpstr>GA White Pages</vt:lpstr>
      <vt:lpstr>GA Internal 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Geoscience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Built Environment Information Section</dc:title>
  <dc:creator>Geoscience Australia</dc:creator>
  <cp:lastModifiedBy>Orr Kane</cp:lastModifiedBy>
  <cp:revision>414</cp:revision>
  <cp:lastPrinted>2015-09-06T01:00:10Z</cp:lastPrinted>
  <dcterms:created xsi:type="dcterms:W3CDTF">2013-03-14T22:22:05Z</dcterms:created>
  <dcterms:modified xsi:type="dcterms:W3CDTF">2021-03-30T01:47:15Z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0x01010007CF2D94423E224E9E3CDBA8C1048776</vt:lpwstr>
  </property>
</Properties>
</file>